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57A"/>
    <a:srgbClr val="79D4C6"/>
    <a:srgbClr val="E7CE65"/>
    <a:srgbClr val="06B8D9"/>
    <a:srgbClr val="08B7DA"/>
    <a:srgbClr val="F3D154"/>
    <a:srgbClr val="FFFFFF"/>
    <a:srgbClr val="C2247E"/>
    <a:srgbClr val="EABD00"/>
    <a:srgbClr val="73C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6"/>
    <p:restoredTop sz="94660"/>
  </p:normalViewPr>
  <p:slideViewPr>
    <p:cSldViewPr>
      <p:cViewPr varScale="1">
        <p:scale>
          <a:sx n="65" d="100"/>
          <a:sy n="65" d="100"/>
        </p:scale>
        <p:origin x="2534" y="3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BC49B0E-927F-4287-87AB-67C00F235A0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3342CB6-5A47-45BE-AA8D-8EFC8F03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2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BC49B0E-927F-4287-87AB-67C00F235A0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3342CB6-5A47-45BE-AA8D-8EFC8F03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2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BC49B0E-927F-4287-87AB-67C00F235A0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3342CB6-5A47-45BE-AA8D-8EFC8F03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7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BC49B0E-927F-4287-87AB-67C00F235A0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3342CB6-5A47-45BE-AA8D-8EFC8F03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7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BC49B0E-927F-4287-87AB-67C00F235A0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3342CB6-5A47-45BE-AA8D-8EFC8F03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5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BC49B0E-927F-4287-87AB-67C00F235A0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3342CB6-5A47-45BE-AA8D-8EFC8F03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0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BC49B0E-927F-4287-87AB-67C00F235A0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3342CB6-5A47-45BE-AA8D-8EFC8F03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6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BC49B0E-927F-4287-87AB-67C00F235A0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3342CB6-5A47-45BE-AA8D-8EFC8F03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4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BC49B0E-927F-4287-87AB-67C00F235A0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3342CB6-5A47-45BE-AA8D-8EFC8F03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5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BC49B0E-927F-4287-87AB-67C00F235A0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3342CB6-5A47-45BE-AA8D-8EFC8F03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7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BC49B0E-927F-4287-87AB-67C00F235A0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3342CB6-5A47-45BE-AA8D-8EFC8F03E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391E02-B7AA-EB43-915C-38145A1C1A2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227" y="8915400"/>
            <a:ext cx="843382" cy="24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5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9672AC3-647D-4E4C-ABC5-5A0FEC5A657B}"/>
              </a:ext>
            </a:extLst>
          </p:cNvPr>
          <p:cNvSpPr/>
          <p:nvPr/>
        </p:nvSpPr>
        <p:spPr>
          <a:xfrm rot="21403206">
            <a:off x="4168893" y="4872390"/>
            <a:ext cx="1960065" cy="383731"/>
          </a:xfrm>
          <a:prstGeom prst="rect">
            <a:avLst/>
          </a:prstGeom>
          <a:solidFill>
            <a:srgbClr val="79D4C6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BAB6D9E-BC51-C64E-B449-E1E76E78E483}"/>
              </a:ext>
            </a:extLst>
          </p:cNvPr>
          <p:cNvSpPr/>
          <p:nvPr/>
        </p:nvSpPr>
        <p:spPr>
          <a:xfrm rot="21403206">
            <a:off x="1772209" y="7254339"/>
            <a:ext cx="3781939" cy="383731"/>
          </a:xfrm>
          <a:prstGeom prst="rect">
            <a:avLst/>
          </a:prstGeom>
          <a:solidFill>
            <a:srgbClr val="79D4C6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2AE244-3828-894A-8647-EDB11D23FC4F}"/>
              </a:ext>
            </a:extLst>
          </p:cNvPr>
          <p:cNvSpPr/>
          <p:nvPr/>
        </p:nvSpPr>
        <p:spPr>
          <a:xfrm rot="21403206">
            <a:off x="4060086" y="2034188"/>
            <a:ext cx="2331646" cy="383731"/>
          </a:xfrm>
          <a:prstGeom prst="rect">
            <a:avLst/>
          </a:prstGeom>
          <a:solidFill>
            <a:srgbClr val="79D4C6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EFEE43-8A3D-D142-8A58-4896036C4B54}"/>
              </a:ext>
            </a:extLst>
          </p:cNvPr>
          <p:cNvSpPr/>
          <p:nvPr/>
        </p:nvSpPr>
        <p:spPr>
          <a:xfrm rot="21403206">
            <a:off x="330710" y="2075476"/>
            <a:ext cx="2616616" cy="383731"/>
          </a:xfrm>
          <a:prstGeom prst="rect">
            <a:avLst/>
          </a:prstGeom>
          <a:solidFill>
            <a:srgbClr val="79D4C6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68E786-5831-1F44-9943-9EC38439AA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894"/>
          <a:stretch/>
        </p:blipFill>
        <p:spPr>
          <a:xfrm>
            <a:off x="0" y="0"/>
            <a:ext cx="6858000" cy="151605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1600" y="1286130"/>
            <a:ext cx="6680200" cy="307777"/>
          </a:xfrm>
          <a:prstGeom prst="rect">
            <a:avLst/>
          </a:prstGeom>
          <a:solidFill>
            <a:schemeClr val="bg1">
              <a:alpha val="61000"/>
            </a:schemeClr>
          </a:solidFill>
          <a:ln w="6350" cap="sq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Behind These Hazel Eyes" panose="02000506000000020004" pitchFamily="2" charset="77"/>
              </a:rPr>
              <a:t>Pitchfordsclass.weebly.com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7005" y="2490800"/>
            <a:ext cx="3234648" cy="4801314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/>
                <a:latin typeface="KG Behind These Hazel Eyes" panose="02000506000000020004" pitchFamily="2" charset="77"/>
              </a:rPr>
              <a:t>Reading:</a:t>
            </a:r>
          </a:p>
          <a:p>
            <a:pPr marL="285750" indent="-285750">
              <a:buFont typeface="Smiley Monster" pitchFamily="66" charset="0"/>
              <a:buChar char="+"/>
            </a:pPr>
            <a:r>
              <a:rPr lang="en-US" sz="1400" dirty="0">
                <a:effectLst/>
                <a:latin typeface="KG Behind These Hazel Eyes" panose="02000506000000020004" pitchFamily="2" charset="77"/>
              </a:rPr>
              <a:t> Fiction Text - Poseidon</a:t>
            </a:r>
            <a:endParaRPr lang="en-US" sz="1400" dirty="0">
              <a:latin typeface="KG Behind These Hazel Eyes" panose="02000506000000020004" pitchFamily="2" charset="77"/>
            </a:endParaRPr>
          </a:p>
          <a:p>
            <a:pPr marL="285750" indent="-285750">
              <a:buFont typeface="Smiley Monster" pitchFamily="66" charset="0"/>
              <a:buChar char="+"/>
            </a:pPr>
            <a:r>
              <a:rPr lang="en-US" sz="1400" dirty="0">
                <a:latin typeface="KG Behind These Hazel Eyes" panose="02000506000000020004" pitchFamily="2" charset="77"/>
              </a:rPr>
              <a:t> Main idea and supporting details</a:t>
            </a:r>
            <a:endParaRPr lang="en-US" sz="1400" dirty="0">
              <a:effectLst/>
              <a:latin typeface="KG Behind These Hazel Eyes" panose="02000506000000020004" pitchFamily="2" charset="77"/>
            </a:endParaRPr>
          </a:p>
          <a:p>
            <a:pPr marL="285750" indent="-285750">
              <a:buFont typeface="Smiley Monster" pitchFamily="66" charset="0"/>
              <a:buChar char="+"/>
            </a:pPr>
            <a:r>
              <a:rPr lang="en-US" sz="1400" dirty="0">
                <a:effectLst/>
                <a:latin typeface="KG Behind These Hazel Eyes" panose="02000506000000020004" pitchFamily="2" charset="77"/>
              </a:rPr>
              <a:t> </a:t>
            </a:r>
            <a:r>
              <a:rPr lang="en-US" sz="1400" dirty="0">
                <a:latin typeface="KG Behind These Hazel Eyes" panose="02000506000000020004" pitchFamily="2" charset="77"/>
              </a:rPr>
              <a:t>Using Key Details to explain a text</a:t>
            </a:r>
            <a:endParaRPr lang="en-US" sz="1400" dirty="0">
              <a:effectLst/>
              <a:latin typeface="KG Behind These Hazel Eyes" panose="02000506000000020004" pitchFamily="2" charset="77"/>
            </a:endParaRPr>
          </a:p>
          <a:p>
            <a:endParaRPr lang="en-US" sz="1400" dirty="0">
              <a:effectLst/>
              <a:latin typeface="KG Behind These Hazel Eyes" panose="02000506000000020004" pitchFamily="2" charset="77"/>
            </a:endParaRPr>
          </a:p>
          <a:p>
            <a:endParaRPr lang="en-US" sz="1200" dirty="0">
              <a:effectLst/>
              <a:latin typeface="KG Behind These Hazel Eyes" panose="02000506000000020004" pitchFamily="2" charset="77"/>
            </a:endParaRPr>
          </a:p>
          <a:p>
            <a:pPr algn="ctr"/>
            <a:r>
              <a:rPr lang="en-US" dirty="0">
                <a:effectLst/>
                <a:latin typeface="KG Behind These Hazel Eyes" panose="02000506000000020004" pitchFamily="2" charset="77"/>
              </a:rPr>
              <a:t>Writing &amp; Language:</a:t>
            </a:r>
          </a:p>
          <a:p>
            <a:pPr marL="285750" indent="-285750">
              <a:buFont typeface="Smiley Monster" pitchFamily="66" charset="0"/>
              <a:buChar char="+"/>
            </a:pPr>
            <a:r>
              <a:rPr lang="en-US" sz="1400" dirty="0">
                <a:effectLst/>
                <a:latin typeface="KG Behind These Hazel Eyes" panose="02000506000000020004" pitchFamily="2" charset="77"/>
              </a:rPr>
              <a:t>Summarizing vs. Paraphrasing</a:t>
            </a:r>
          </a:p>
          <a:p>
            <a:pPr marL="285750" indent="-285750">
              <a:buFont typeface="Smiley Monster" pitchFamily="66" charset="0"/>
              <a:buChar char="+"/>
            </a:pPr>
            <a:r>
              <a:rPr lang="en-US" sz="1400" dirty="0">
                <a:latin typeface="KG Behind These Hazel Eyes" panose="02000506000000020004" pitchFamily="2" charset="77"/>
              </a:rPr>
              <a:t>Opinion Writing – body paragraphs and citing evidence</a:t>
            </a:r>
            <a:endParaRPr lang="en-US" sz="1400" dirty="0">
              <a:effectLst/>
              <a:latin typeface="KG Behind These Hazel Eyes" panose="02000506000000020004" pitchFamily="2" charset="77"/>
            </a:endParaRPr>
          </a:p>
          <a:p>
            <a:endParaRPr lang="en-US" sz="1200" dirty="0">
              <a:effectLst/>
              <a:latin typeface="KG Behind These Hazel Eyes" panose="02000506000000020004" pitchFamily="2" charset="77"/>
            </a:endParaRPr>
          </a:p>
          <a:p>
            <a:pPr algn="ctr"/>
            <a:r>
              <a:rPr lang="en-US" dirty="0">
                <a:effectLst/>
                <a:latin typeface="KG Behind These Hazel Eyes" panose="02000506000000020004" pitchFamily="2" charset="77"/>
              </a:rPr>
              <a:t>Spelling:</a:t>
            </a:r>
          </a:p>
          <a:p>
            <a:pPr marL="285750" indent="-285750">
              <a:buFont typeface="Smiley Monster" pitchFamily="66" charset="0"/>
              <a:buChar char="+"/>
            </a:pPr>
            <a:r>
              <a:rPr lang="en-US" sz="1400" dirty="0">
                <a:effectLst/>
                <a:latin typeface="KG Behind These Hazel Eyes" panose="02000506000000020004" pitchFamily="2" charset="77"/>
              </a:rPr>
              <a:t> </a:t>
            </a:r>
            <a:r>
              <a:rPr lang="en-US" sz="1400" dirty="0">
                <a:latin typeface="KG Behind These Hazel Eyes" panose="02000506000000020004" pitchFamily="2" charset="77"/>
              </a:rPr>
              <a:t>Words on the top right…</a:t>
            </a:r>
            <a:endParaRPr lang="en-US" sz="1400" dirty="0">
              <a:effectLst/>
              <a:latin typeface="KG Behind These Hazel Eyes" panose="02000506000000020004" pitchFamily="2" charset="77"/>
            </a:endParaRPr>
          </a:p>
          <a:p>
            <a:pPr marL="285750" indent="-285750">
              <a:buFont typeface="Smiley Monster" pitchFamily="66" charset="0"/>
              <a:buChar char="+"/>
            </a:pPr>
            <a:r>
              <a:rPr lang="en-US" sz="1400" dirty="0">
                <a:latin typeface="KG Behind These Hazel Eyes" panose="02000506000000020004" pitchFamily="2" charset="77"/>
              </a:rPr>
              <a:t> HW due TH, Quiz Friday</a:t>
            </a:r>
          </a:p>
          <a:p>
            <a:pPr marL="285750" indent="-285750">
              <a:buFont typeface="Smiley Monster" pitchFamily="66" charset="0"/>
              <a:buChar char="+"/>
            </a:pPr>
            <a:endParaRPr lang="en-US" sz="1400" dirty="0">
              <a:latin typeface="KG Behind These Hazel Eyes" panose="02000506000000020004" pitchFamily="2" charset="77"/>
            </a:endParaRPr>
          </a:p>
          <a:p>
            <a:pPr algn="ctr"/>
            <a:r>
              <a:rPr lang="en-US" dirty="0">
                <a:latin typeface="KG Behind These Hazel Eyes" panose="02000506000000020004" pitchFamily="2" charset="77"/>
              </a:rPr>
              <a:t>Social Studies:</a:t>
            </a:r>
          </a:p>
          <a:p>
            <a:pPr algn="ctr"/>
            <a:r>
              <a:rPr lang="en-US" sz="1400" dirty="0">
                <a:latin typeface="KG Behind These Hazel Eyes" panose="02000506000000020004" pitchFamily="2" charset="77"/>
              </a:rPr>
              <a:t>+ The first Seminole War</a:t>
            </a:r>
          </a:p>
          <a:p>
            <a:pPr algn="ctr"/>
            <a:r>
              <a:rPr lang="en-US" sz="1400" dirty="0">
                <a:latin typeface="KG Behind These Hazel Eyes" panose="02000506000000020004" pitchFamily="2" charset="77"/>
              </a:rPr>
              <a:t>+ Project Details – project due February 12th</a:t>
            </a:r>
          </a:p>
          <a:p>
            <a:pPr marL="285750" indent="-285750">
              <a:buFont typeface="Smiley Monster" pitchFamily="66" charset="0"/>
              <a:buChar char="+"/>
            </a:pPr>
            <a:endParaRPr lang="en-US" sz="1400" dirty="0">
              <a:effectLst/>
              <a:latin typeface="KG Behind These Hazel Eyes" panose="02000506000000020004" pitchFamily="2" charset="77"/>
            </a:endParaRPr>
          </a:p>
          <a:p>
            <a:pPr algn="ctr"/>
            <a:endParaRPr lang="en-US" sz="1400" dirty="0">
              <a:effectLst/>
              <a:latin typeface="KG Behind These Hazel Eyes" panose="02000506000000020004" pitchFamily="2" charset="77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15123" y="2019279"/>
            <a:ext cx="32897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>
                <a:ln w="1270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G Behind These Hazel Eyes" panose="02000506000000020004" pitchFamily="2" charset="77"/>
              </a:rPr>
              <a:t>A peek at the week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41315" y="2000186"/>
            <a:ext cx="31404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>
                <a:ln w="1270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G Behind These Hazel Eyes" panose="02000506000000020004" pitchFamily="2" charset="77"/>
              </a:rPr>
              <a:t>Spelling Words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21581" y="2531492"/>
            <a:ext cx="3140485" cy="1569660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numCol="2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>
                <a:latin typeface="KG Behind These Hazel Eyes" panose="02000506000000020004" pitchFamily="2" charset="77"/>
              </a:rPr>
              <a:t>Improper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KG Behind These Hazel Eyes" panose="02000506000000020004" pitchFamily="2" charset="77"/>
              </a:rPr>
              <a:t>Impatient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KG Behind These Hazel Eyes" panose="02000506000000020004" pitchFamily="2" charset="77"/>
              </a:rPr>
              <a:t>Impossible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KG Behind These Hazel Eyes" panose="02000506000000020004" pitchFamily="2" charset="77"/>
              </a:rPr>
              <a:t>Imperfect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KG Behind These Hazel Eyes" panose="02000506000000020004" pitchFamily="2" charset="77"/>
              </a:rPr>
              <a:t>Impersonal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KG Behind These Hazel Eyes" panose="02000506000000020004" pitchFamily="2" charset="77"/>
              </a:rPr>
              <a:t>Impractical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KG Behind These Hazel Eyes" panose="02000506000000020004" pitchFamily="2" charset="77"/>
              </a:rPr>
              <a:t>Impolite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KG Behind These Hazel Eyes" panose="02000506000000020004" pitchFamily="2" charset="77"/>
              </a:rPr>
              <a:t>Inexpensive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KG Behind These Hazel Eyes" panose="02000506000000020004" pitchFamily="2" charset="77"/>
              </a:rPr>
              <a:t>Independence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KG Behind These Hazel Eyes" panose="02000506000000020004" pitchFamily="2" charset="77"/>
              </a:rPr>
              <a:t>Inconsiderate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KG Behind These Hazel Eyes" panose="02000506000000020004" pitchFamily="2" charset="77"/>
              </a:rPr>
              <a:t>Indirect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KG Behind These Hazel Eyes" panose="02000506000000020004" pitchFamily="2" charset="77"/>
              </a:rPr>
              <a:t>Inaccurate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KG Behind These Hazel Eyes" panose="02000506000000020004" pitchFamily="2" charset="77"/>
              </a:rPr>
              <a:t>Inexact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KG Behind These Hazel Eyes" panose="02000506000000020004" pitchFamily="2" charset="77"/>
              </a:rPr>
              <a:t>Inflexible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KG Behind These Hazel Eyes" panose="02000506000000020004" pitchFamily="2" charset="77"/>
              </a:rPr>
              <a:t>inefficient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9175" y="7792141"/>
            <a:ext cx="6444812" cy="792781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KG Behind These Hazel Eyes" panose="02000506000000020004" pitchFamily="2" charset="77"/>
              </a:rPr>
              <a:t>Spelling Test Friday</a:t>
            </a:r>
            <a:endParaRPr lang="en-US" sz="1600" dirty="0">
              <a:latin typeface="KG Behind These Hazel Eyes" panose="02000506000000020004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KG Behind These Hazel Eyes" panose="02000506000000020004" pitchFamily="2" charset="77"/>
              </a:rPr>
              <a:t>Social Studies project due Wednesday 2/12</a:t>
            </a:r>
            <a:endParaRPr lang="en-US" sz="1600" dirty="0">
              <a:latin typeface="KG Behind These Hazel Eyes" panose="02000506000000020004" pitchFamily="2" charset="77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5071" y="7215372"/>
            <a:ext cx="64448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>
                <a:ln w="9525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G Behind These Hazel Eyes" panose="02000506000000020004" pitchFamily="2" charset="77"/>
              </a:rPr>
              <a:t>Upcoming </a:t>
            </a:r>
            <a:r>
              <a:rPr lang="en-US" sz="2400" dirty="0">
                <a:ln w="9525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G Behind These Hazel Eyes" panose="02000506000000020004" pitchFamily="2" charset="77"/>
              </a:rPr>
              <a:t>dates</a:t>
            </a:r>
            <a:r>
              <a:rPr lang="en-US" sz="2400" cap="none" spc="0" dirty="0">
                <a:ln w="9525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G Behind These Hazel Eyes" panose="02000506000000020004" pitchFamily="2" charset="77"/>
              </a:rPr>
              <a:t> &amp; assignments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29295" y="5251720"/>
            <a:ext cx="3073661" cy="1725729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KG Behind These Hazel Eyes" panose="02000506000000020004" pitchFamily="2" charset="77"/>
              </a:rPr>
              <a:t>Friday – February 14</a:t>
            </a:r>
            <a:r>
              <a:rPr lang="en-US" sz="1200" baseline="30000" dirty="0">
                <a:latin typeface="KG Behind These Hazel Eyes" panose="02000506000000020004" pitchFamily="2" charset="77"/>
              </a:rPr>
              <a:t>th</a:t>
            </a:r>
            <a:r>
              <a:rPr lang="en-US" sz="1200" dirty="0">
                <a:latin typeface="KG Behind These Hazel Eyes" panose="02000506000000020004" pitchFamily="2" charset="77"/>
              </a:rPr>
              <a:t> is an early release day.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latin typeface="KG Behind These Hazel Eyes" panose="02000506000000020004" pitchFamily="2" charset="77"/>
              </a:rPr>
              <a:t>The district still hasn’t released the actual time…stay tuned. 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latin typeface="KG Behind These Hazel Eyes" panose="02000506000000020004" pitchFamily="2" charset="77"/>
              </a:rPr>
              <a:t>Details about our class Valentine exchange are on the back of this newsletter!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latin typeface="KG Behind These Hazel Eyes" panose="02000506000000020004" pitchFamily="2" charset="77"/>
              </a:rPr>
              <a:t>2.17 – No School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87227" y="4836966"/>
            <a:ext cx="251357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270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G Behind These Hazel Eyes" panose="02000506000000020004" pitchFamily="2" charset="77"/>
              </a:rPr>
              <a:t>Don’t Forget</a:t>
            </a:r>
            <a:r>
              <a:rPr lang="en-US" sz="2000" cap="none" spc="0" dirty="0">
                <a:ln w="1270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G Behind These Hazel Eyes" panose="02000506000000020004" pitchFamily="2" charset="77"/>
              </a:rPr>
              <a:t>!</a:t>
            </a:r>
          </a:p>
        </p:txBody>
      </p:sp>
      <p:sp>
        <p:nvSpPr>
          <p:cNvPr id="57" name="Rectangle 56"/>
          <p:cNvSpPr/>
          <p:nvPr/>
        </p:nvSpPr>
        <p:spPr>
          <a:xfrm>
            <a:off x="-15123" y="311382"/>
            <a:ext cx="6857999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800" b="1" cap="none" spc="-300" dirty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glow rad="101600">
                    <a:srgbClr val="FFFFFF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G Shake it Off Chunky" panose="02000000000000000000" pitchFamily="2" charset="77"/>
              </a:rPr>
              <a:t>Classroom News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850117" y="1684079"/>
            <a:ext cx="3157788" cy="40011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63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G Shake it Off Chunky" panose="02000000000000000000" pitchFamily="2" charset="77"/>
              </a:rPr>
              <a:t>February 3th – February 7th</a:t>
            </a:r>
          </a:p>
        </p:txBody>
      </p:sp>
    </p:spTree>
    <p:extLst>
      <p:ext uri="{BB962C8B-B14F-4D97-AF65-F5344CB8AC3E}">
        <p14:creationId xmlns:p14="http://schemas.microsoft.com/office/powerpoint/2010/main" val="4221476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159</Words>
  <Application>Microsoft Office PowerPoint</Application>
  <PresentationFormat>On-screen Show (4:3)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KG Behind These Hazel Eyes</vt:lpstr>
      <vt:lpstr>KG Shake it Off Chunky</vt:lpstr>
      <vt:lpstr>Smiley Monster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Songe</dc:creator>
  <cp:lastModifiedBy>Pamela Pitchford</cp:lastModifiedBy>
  <cp:revision>43</cp:revision>
  <cp:lastPrinted>2018-07-05T17:54:09Z</cp:lastPrinted>
  <dcterms:created xsi:type="dcterms:W3CDTF">2013-06-04T13:56:08Z</dcterms:created>
  <dcterms:modified xsi:type="dcterms:W3CDTF">2020-02-04T17:49:44Z</dcterms:modified>
</cp:coreProperties>
</file>